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0C3F6-891A-4324-A8AA-B0434FCBC83F}" type="datetimeFigureOut">
              <a:rPr lang="nl-NL" smtClean="0"/>
              <a:pPr/>
              <a:t>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7952-F757-4110-9F97-EE8570396D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Bezittelijk voornaamwoord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Functie: geeft aan 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 wie</a:t>
            </a: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iets is.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0" dirty="0" smtClean="0">
                <a:solidFill>
                  <a:schemeClr val="accent6"/>
                </a:solidFill>
              </a:rPr>
              <a:t>voorbeeld</a:t>
            </a:r>
            <a:r>
              <a:rPr lang="nl-NL" sz="3200" b="0" dirty="0" smtClean="0"/>
              <a:t>		Dat is </a:t>
            </a:r>
            <a:r>
              <a:rPr lang="nl-NL" sz="3200" b="1" dirty="0" smtClean="0">
                <a:solidFill>
                  <a:srgbClr val="FF0000"/>
                </a:solidFill>
              </a:rPr>
              <a:t>mijn</a:t>
            </a:r>
            <a:r>
              <a:rPr lang="nl-NL" sz="3200" dirty="0" smtClean="0"/>
              <a:t> moeder.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nl-NL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C’est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</a:t>
            </a:r>
            <a:r>
              <a:rPr kumimoji="0" lang="nl-NL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mère</a:t>
            </a:r>
            <a:r>
              <a:rPr kumimoji="0" lang="nl-NL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0" i="1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3200" dirty="0"/>
              <a:t>Nederlands: 	één vorm per persoonlijk  				voornaamwoord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Frans: 	</a:t>
            </a:r>
            <a:r>
              <a:rPr lang="nl-NL" sz="3200" b="1" dirty="0" smtClean="0">
                <a:solidFill>
                  <a:srgbClr val="FF0000"/>
                </a:solidFill>
              </a:rPr>
              <a:t>drie</a:t>
            </a:r>
            <a:r>
              <a:rPr lang="nl-NL" sz="3200" dirty="0" smtClean="0"/>
              <a:t> vormen per persoonlijk  			voornaamwoord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323528" y="1700808"/>
          <a:ext cx="8496944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117094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voor een mannelijk woord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voor een vrouwelijk</a:t>
                      </a:r>
                      <a:r>
                        <a:rPr lang="nl-NL" sz="2400" baseline="0" dirty="0" smtClean="0"/>
                        <a:t> woord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voor een woord in het meervoud</a:t>
                      </a:r>
                      <a:endParaRPr lang="nl-NL" sz="2400" dirty="0"/>
                    </a:p>
                  </a:txBody>
                  <a:tcPr/>
                </a:tc>
              </a:tr>
              <a:tr h="510412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je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mon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ma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mes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0412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tu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ton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ta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tes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0412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il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dirty="0" err="1" smtClean="0"/>
                        <a:t>elle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son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sa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ses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0412">
                <a:tc>
                  <a:txBody>
                    <a:bodyPr/>
                    <a:lstStyle/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0412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nous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notre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notre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nos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0412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vous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votre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votre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vos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0412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ils</a:t>
                      </a:r>
                      <a:r>
                        <a:rPr lang="nl-NL" sz="2800" dirty="0" smtClean="0"/>
                        <a:t>/</a:t>
                      </a:r>
                      <a:r>
                        <a:rPr lang="nl-NL" sz="2800" dirty="0" err="1" smtClean="0"/>
                        <a:t>elles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leur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FF0000"/>
                          </a:solidFill>
                        </a:rPr>
                        <a:t>leur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err="1" smtClean="0">
                          <a:solidFill>
                            <a:srgbClr val="FF0000"/>
                          </a:solidFill>
                        </a:rPr>
                        <a:t>leurs</a:t>
                      </a:r>
                      <a:endParaRPr lang="nl-NL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u="sng" dirty="0" smtClean="0"/>
              <a:t>Welke vorm moet je kiezen?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Kijk naar het </a:t>
            </a:r>
            <a:r>
              <a:rPr lang="nl-NL" sz="3200" b="1" dirty="0" smtClean="0">
                <a:solidFill>
                  <a:srgbClr val="FF0000"/>
                </a:solidFill>
              </a:rPr>
              <a:t>zelfstandig naamwoord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(het woord dat er achter staat).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u="sng" dirty="0" smtClean="0">
                <a:solidFill>
                  <a:srgbClr val="FF0000"/>
                </a:solidFill>
              </a:rPr>
              <a:t>Let op!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In het Nederlands kijk je naar de </a:t>
            </a:r>
            <a:r>
              <a:rPr lang="nl-NL" sz="3200" b="1" dirty="0" smtClean="0">
                <a:solidFill>
                  <a:srgbClr val="FF0000"/>
                </a:solidFill>
              </a:rPr>
              <a:t>bezitter</a:t>
            </a:r>
            <a:r>
              <a:rPr lang="nl-NL" sz="3200" dirty="0" smtClean="0"/>
              <a:t> (van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wie is het), in het Frans kijk je </a:t>
            </a:r>
            <a:r>
              <a:rPr lang="nl-NL" sz="3200" b="1" dirty="0" smtClean="0">
                <a:solidFill>
                  <a:srgbClr val="FF0000"/>
                </a:solidFill>
              </a:rPr>
              <a:t>alleen</a:t>
            </a:r>
            <a:r>
              <a:rPr lang="nl-NL" sz="3200" dirty="0" smtClean="0"/>
              <a:t> naar het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3200" b="1" dirty="0" smtClean="0">
                <a:solidFill>
                  <a:srgbClr val="FF0000"/>
                </a:solidFill>
              </a:rPr>
              <a:t>zelfstandig </a:t>
            </a:r>
            <a:r>
              <a:rPr lang="nl-NL" sz="3200" b="1" dirty="0" smtClean="0">
                <a:solidFill>
                  <a:srgbClr val="FF0000"/>
                </a:solidFill>
              </a:rPr>
              <a:t>naamwoord</a:t>
            </a:r>
            <a:r>
              <a:rPr lang="nl-NL" sz="3200" dirty="0" smtClean="0"/>
              <a:t>.</a:t>
            </a:r>
            <a:endParaRPr lang="nl-N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>
              <a:solidFill>
                <a:schemeClr val="accent6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zijn </a:t>
            </a: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vader		</a:t>
            </a:r>
            <a:r>
              <a:rPr kumimoji="0" lang="nl-NL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père</a:t>
            </a:r>
            <a:endParaRPr lang="nl-NL" sz="320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/>
              <a:t>haar</a:t>
            </a:r>
            <a:r>
              <a:rPr lang="nl-NL" sz="3200" dirty="0" smtClean="0"/>
              <a:t> vader		</a:t>
            </a:r>
            <a:r>
              <a:rPr lang="nl-NL" sz="3200" b="1" i="1" dirty="0" err="1" smtClean="0">
                <a:solidFill>
                  <a:srgbClr val="FF0000"/>
                </a:solidFill>
              </a:rPr>
              <a:t>son</a:t>
            </a:r>
            <a:r>
              <a:rPr lang="nl-NL" sz="3200" b="1" i="1" dirty="0" smtClean="0"/>
              <a:t> </a:t>
            </a:r>
            <a:r>
              <a:rPr lang="nl-NL" sz="3200" i="1" dirty="0" err="1" smtClean="0"/>
              <a:t>père</a:t>
            </a:r>
            <a:endParaRPr lang="nl-NL" sz="320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noProof="0" dirty="0" smtClean="0"/>
              <a:t>zijn</a:t>
            </a:r>
            <a:r>
              <a:rPr lang="nl-NL" sz="3200" noProof="0" dirty="0" smtClean="0"/>
              <a:t> moeder	</a:t>
            </a:r>
            <a:r>
              <a:rPr lang="nl-NL" sz="3200" b="1" i="1" noProof="0" dirty="0" smtClean="0">
                <a:solidFill>
                  <a:srgbClr val="FF0000"/>
                </a:solidFill>
              </a:rPr>
              <a:t>sa</a:t>
            </a:r>
            <a:r>
              <a:rPr lang="nl-NL" sz="3200" i="1" noProof="0" dirty="0" smtClean="0"/>
              <a:t> </a:t>
            </a:r>
            <a:r>
              <a:rPr lang="nl-NL" sz="3200" i="1" noProof="0" dirty="0" err="1" smtClean="0"/>
              <a:t>mère</a:t>
            </a:r>
            <a:endParaRPr lang="nl-NL" sz="3200" i="1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haar</a:t>
            </a:r>
            <a:r>
              <a:rPr kumimoji="0" lang="nl-NL" sz="32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moeder	</a:t>
            </a:r>
            <a:r>
              <a:rPr kumimoji="0" lang="nl-NL" sz="3200" b="1" i="1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</a:t>
            </a:r>
            <a:r>
              <a:rPr kumimoji="0" lang="nl-NL" sz="3200" b="1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mère</a:t>
            </a:r>
            <a:endParaRPr kumimoji="0" lang="nl-NL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548680"/>
            <a:ext cx="7776864" cy="568863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u="sng" dirty="0" smtClean="0">
                <a:solidFill>
                  <a:srgbClr val="FF0000"/>
                </a:solidFill>
              </a:rPr>
              <a:t>Let op!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Als het zelfstandig naamwoord in het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>
                <a:solidFill>
                  <a:srgbClr val="FF0000"/>
                </a:solidFill>
              </a:rPr>
              <a:t>enkelvoud</a:t>
            </a:r>
            <a:r>
              <a:rPr lang="nl-NL" sz="3200" dirty="0" smtClean="0"/>
              <a:t> staat en begint met een klinker of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stomme h (</a:t>
            </a:r>
            <a:r>
              <a:rPr lang="nl-NL" sz="3200" b="1" dirty="0" smtClean="0">
                <a:solidFill>
                  <a:srgbClr val="FF0000"/>
                </a:solidFill>
              </a:rPr>
              <a:t>klinkerbotsing</a:t>
            </a:r>
            <a:r>
              <a:rPr lang="nl-NL" sz="3200" dirty="0" smtClean="0"/>
              <a:t>), dan krijg je 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smtClean="0">
                <a:solidFill>
                  <a:srgbClr val="FF0000"/>
                </a:solidFill>
              </a:rPr>
              <a:t>mannelijke vorm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  <a:r>
              <a:rPr lang="nl-NL" sz="3200" i="1" dirty="0" smtClean="0"/>
              <a:t>(</a:t>
            </a:r>
            <a:r>
              <a:rPr lang="nl-NL" sz="3200" i="1" dirty="0" err="1" smtClean="0"/>
              <a:t>mon</a:t>
            </a:r>
            <a:r>
              <a:rPr lang="nl-NL" sz="3200" i="1" dirty="0" smtClean="0"/>
              <a:t>/ton/</a:t>
            </a:r>
            <a:r>
              <a:rPr lang="nl-NL" sz="3200" i="1" dirty="0" err="1" smtClean="0"/>
              <a:t>son</a:t>
            </a:r>
            <a:r>
              <a:rPr lang="nl-NL" sz="3200" i="1" dirty="0" smtClean="0"/>
              <a:t>)</a:t>
            </a:r>
            <a:r>
              <a:rPr lang="nl-NL" sz="3200" dirty="0" smtClean="0"/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Stephanie is jouw vriendin.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smtClean="0"/>
              <a:t>Stephanie est </a:t>
            </a:r>
            <a:r>
              <a:rPr lang="nl-NL" sz="3200" b="1" i="1" dirty="0" smtClean="0">
                <a:solidFill>
                  <a:srgbClr val="FF0000"/>
                </a:solidFill>
              </a:rPr>
              <a:t>ton</a:t>
            </a:r>
            <a:r>
              <a:rPr lang="nl-NL" sz="3200" i="1" dirty="0" smtClean="0"/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a</a:t>
            </a:r>
            <a:r>
              <a:rPr lang="nl-NL" sz="3200" i="1" dirty="0" err="1" smtClean="0"/>
              <a:t>mie</a:t>
            </a:r>
            <a:r>
              <a:rPr lang="nl-NL" sz="3200" i="1" dirty="0" smtClean="0"/>
              <a:t>.</a:t>
            </a:r>
            <a:r>
              <a:rPr lang="nl-NL" sz="3200" dirty="0" smtClean="0"/>
              <a:t> </a:t>
            </a:r>
            <a:endParaRPr kumimoji="0" lang="nl-NL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144</Words>
  <Application>Microsoft Office PowerPoint</Application>
  <PresentationFormat>Diavoorstelling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3</cp:revision>
  <dcterms:created xsi:type="dcterms:W3CDTF">2012-01-29T14:52:16Z</dcterms:created>
  <dcterms:modified xsi:type="dcterms:W3CDTF">2013-01-04T10:00:11Z</dcterms:modified>
</cp:coreProperties>
</file>